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4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63" r:id="rId10"/>
    <p:sldId id="266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  <p:sldId id="276" r:id="rId21"/>
  </p:sldIdLst>
  <p:sldSz cx="9144000" cy="6858000" type="screen4x3"/>
  <p:notesSz cx="6797675" cy="9928225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E0622C3-80D6-40B8-882F-713E664F1E6D}" type="datetimeFigureOut">
              <a:rPr lang="es-ES" smtClean="0"/>
              <a:pPr/>
              <a:t>16/09/2022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9E2CC8D-7EE0-43DB-B6F8-88F0D2CBB2C0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serviciosweb.afip.gob.ar/genericos/comprobantes/Default.asp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Teso@de.fcen.uba.a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mailto:mesaentrada@de.fcen.uba.a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Procesos para tramitar fondos</a:t>
            </a: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" dirty="0" smtClean="0"/>
              <a:t>La Rendición se compone </a:t>
            </a:r>
            <a:r>
              <a:rPr lang="es-ES" dirty="0" smtClean="0"/>
              <a:t>de GEDOS: </a:t>
            </a:r>
            <a:endParaRPr lang="es-ES" dirty="0" smtClean="0"/>
          </a:p>
          <a:p>
            <a:pPr>
              <a:buNone/>
            </a:pPr>
            <a:endParaRPr lang="es-ES" sz="10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u="sng" dirty="0" smtClean="0"/>
              <a:t>NOTA</a:t>
            </a:r>
            <a:r>
              <a:rPr lang="es-AR" dirty="0" smtClean="0"/>
              <a:t>: de </a:t>
            </a:r>
            <a:r>
              <a:rPr lang="es-AR" dirty="0"/>
              <a:t>Elevación de la Rendición del Fondo </a:t>
            </a:r>
            <a:r>
              <a:rPr lang="es-AR" dirty="0" smtClean="0"/>
              <a:t>Rotatorio. Destinatario Laura </a:t>
            </a:r>
            <a:r>
              <a:rPr lang="es-AR" dirty="0" err="1" smtClean="0"/>
              <a:t>Georgiadis</a:t>
            </a:r>
            <a:r>
              <a:rPr lang="es-AR" dirty="0" smtClean="0"/>
              <a:t>. Referencia: "Nota Rendición </a:t>
            </a:r>
            <a:r>
              <a:rPr lang="es-AR" dirty="0" err="1" smtClean="0"/>
              <a:t>FRN°x</a:t>
            </a:r>
            <a:r>
              <a:rPr lang="es-AR" dirty="0" smtClean="0"/>
              <a:t>”</a:t>
            </a:r>
            <a:endParaRPr lang="es-A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ES" u="sng" dirty="0" smtClean="0"/>
              <a:t>P</a:t>
            </a:r>
            <a:r>
              <a:rPr lang="es-AR" u="sng" dirty="0" smtClean="0"/>
              <a:t>LANR</a:t>
            </a:r>
            <a:r>
              <a:rPr lang="es-AR" dirty="0" smtClean="0"/>
              <a:t>: Adjuntar como archivo de trabajo el archivo Excel. </a:t>
            </a:r>
            <a:r>
              <a:rPr lang="es-AR" dirty="0"/>
              <a:t>R</a:t>
            </a:r>
            <a:r>
              <a:rPr lang="es-AR" dirty="0" smtClean="0"/>
              <a:t>eferencia: "Planilla de Rendición </a:t>
            </a:r>
            <a:r>
              <a:rPr lang="es-AR" dirty="0" err="1" smtClean="0"/>
              <a:t>FRN°X</a:t>
            </a:r>
            <a:r>
              <a:rPr lang="es-AR" dirty="0" smtClean="0"/>
              <a:t>”</a:t>
            </a:r>
            <a:r>
              <a:rPr lang="es-AR" dirty="0"/>
              <a:t/>
            </a:r>
            <a:br>
              <a:rPr lang="es-AR" dirty="0"/>
            </a:br>
            <a:endParaRPr lang="es-AR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s-AR" u="sng" dirty="0" smtClean="0"/>
              <a:t>COMPR</a:t>
            </a:r>
            <a:r>
              <a:rPr lang="es-AR" dirty="0" smtClean="0"/>
              <a:t> se deberá adjuntar un único archivo PDF con todos los comprobantes (en el caso de superar los 25 comprobantes se deberá adjuntar mas de un archivo.)</a:t>
            </a:r>
            <a:r>
              <a:rPr lang="es-AR" dirty="0"/>
              <a:t> </a:t>
            </a:r>
            <a:r>
              <a:rPr lang="es-AR" dirty="0" err="1" smtClean="0"/>
              <a:t>Referencia</a:t>
            </a:r>
            <a:r>
              <a:rPr lang="es-AR" dirty="0" err="1"/>
              <a:t>:"</a:t>
            </a:r>
            <a:r>
              <a:rPr lang="es-AR" dirty="0" err="1" smtClean="0"/>
              <a:t>Comprobantes</a:t>
            </a:r>
            <a:r>
              <a:rPr lang="es-AR" dirty="0" smtClean="0"/>
              <a:t> </a:t>
            </a:r>
            <a:r>
              <a:rPr lang="es-AR" dirty="0" err="1" smtClean="0"/>
              <a:t>FRN°x</a:t>
            </a:r>
            <a:r>
              <a:rPr lang="es-AR" dirty="0" smtClean="0"/>
              <a:t>”</a:t>
            </a:r>
            <a:r>
              <a:rPr lang="es-AR" dirty="0"/>
              <a:t/>
            </a:r>
            <a:br>
              <a:rPr lang="es-AR" dirty="0"/>
            </a:br>
            <a:r>
              <a:rPr lang="es-AR" dirty="0"/>
              <a:t> </a:t>
            </a:r>
            <a:r>
              <a:rPr lang="es-ES" sz="1800" dirty="0" smtClean="0"/>
              <a:t>(</a:t>
            </a:r>
            <a:r>
              <a:rPr lang="es-ES" sz="1800" dirty="0" err="1" smtClean="0"/>
              <a:t>AFIP:</a:t>
            </a:r>
            <a:r>
              <a:rPr lang="es-ES" sz="1800" dirty="0" err="1" smtClean="0">
                <a:solidFill>
                  <a:schemeClr val="accent4">
                    <a:lumMod val="40000"/>
                    <a:lumOff val="60000"/>
                  </a:schemeClr>
                </a:solidFill>
                <a:hlinkClick r:id="rId2"/>
              </a:rPr>
              <a:t>https</a:t>
            </a:r>
            <a:r>
              <a:rPr lang="es-ES" sz="1800" dirty="0" smtClean="0">
                <a:solidFill>
                  <a:schemeClr val="accent4">
                    <a:lumMod val="40000"/>
                    <a:lumOff val="60000"/>
                  </a:schemeClr>
                </a:solidFill>
                <a:hlinkClick r:id="rId2"/>
              </a:rPr>
              <a:t>://serviciosweb.afip.gob.ar/genericos/comprobantes/Default.aspx</a:t>
            </a:r>
            <a:r>
              <a:rPr lang="es-ES" sz="1800" dirty="0" smtClean="0"/>
              <a:t>)</a:t>
            </a:r>
          </a:p>
          <a:p>
            <a:endParaRPr lang="es-ES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Rendición de Fondo Rotatorio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sz="2400" dirty="0" smtClean="0"/>
              <a:t>Junto con la última rendición del Fondo Rotatorio deberá presentarse la Tarjeta Recargable que quedará en custodia en la Dirección de Movimiento de Fondos.</a:t>
            </a:r>
          </a:p>
          <a:p>
            <a:pPr>
              <a:buNone/>
            </a:pPr>
            <a:endParaRPr lang="es-ES" sz="1100" dirty="0" smtClean="0"/>
          </a:p>
          <a:p>
            <a:r>
              <a:rPr lang="es-ES" sz="2400" dirty="0" smtClean="0"/>
              <a:t>En la rendición final deberá informarse el saldo de cada Tarjeta.</a:t>
            </a:r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pPr>
              <a:buNone/>
            </a:pPr>
            <a:endParaRPr lang="es-ES" sz="2400" dirty="0" smtClean="0"/>
          </a:p>
          <a:p>
            <a:r>
              <a:rPr lang="es-ES" sz="2400" dirty="0" smtClean="0"/>
              <a:t>Deberá devolverse, a la Dirección de Movimiento de Fondos, el efectivo retirado que no se hubiera gastado/rendido.</a:t>
            </a:r>
          </a:p>
          <a:p>
            <a:endParaRPr lang="es-ES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Última Rendición de Fondo Rotatorio</a:t>
            </a:r>
            <a:endParaRPr lang="es-ES" dirty="0"/>
          </a:p>
        </p:txBody>
      </p:sp>
      <p:grpSp>
        <p:nvGrpSpPr>
          <p:cNvPr id="8" name="7 Grupo"/>
          <p:cNvGrpSpPr/>
          <p:nvPr/>
        </p:nvGrpSpPr>
        <p:grpSpPr>
          <a:xfrm>
            <a:off x="4071934" y="3500438"/>
            <a:ext cx="2500330" cy="1214446"/>
            <a:chOff x="3571868" y="3714752"/>
            <a:chExt cx="3000396" cy="1404926"/>
          </a:xfrm>
        </p:grpSpPr>
        <p:pic>
          <p:nvPicPr>
            <p:cNvPr id="4" name="Picture 2" descr="C:\Users\FCEyN\AppData\Local\Microsoft\Windows\Temporary Internet Files\Content.IE5\AUCSU6A1\atm-146307_640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3571868" y="3714752"/>
              <a:ext cx="702463" cy="1404926"/>
            </a:xfrm>
            <a:prstGeom prst="rect">
              <a:avLst/>
            </a:prstGeom>
            <a:noFill/>
          </p:spPr>
        </p:pic>
        <p:sp>
          <p:nvSpPr>
            <p:cNvPr id="5" name="4 Flecha derecha"/>
            <p:cNvSpPr/>
            <p:nvPr/>
          </p:nvSpPr>
          <p:spPr>
            <a:xfrm>
              <a:off x="4357686" y="4214818"/>
              <a:ext cx="642942" cy="21431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pic>
          <p:nvPicPr>
            <p:cNvPr id="6" name="Picture 7" descr="C:\Users\FCEyN\AppData\Local\Microsoft\Windows\Temporary Internet Files\Content.IE5\AUCSU6A1\visaelectron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357818" y="4095767"/>
              <a:ext cx="1187800" cy="904869"/>
            </a:xfrm>
            <a:prstGeom prst="rect">
              <a:avLst/>
            </a:prstGeom>
            <a:noFill/>
          </p:spPr>
        </p:pic>
        <p:sp>
          <p:nvSpPr>
            <p:cNvPr id="7" name="6 CuadroTexto"/>
            <p:cNvSpPr txBox="1"/>
            <p:nvPr/>
          </p:nvSpPr>
          <p:spPr>
            <a:xfrm>
              <a:off x="5214942" y="3786190"/>
              <a:ext cx="13573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b="1" cap="all" dirty="0" smtClean="0">
                  <a:ln w="9000" cmpd="sng">
                    <a:solidFill>
                      <a:schemeClr val="accent4">
                        <a:shade val="50000"/>
                        <a:satMod val="120000"/>
                      </a:schemeClr>
                    </a:solidFill>
                    <a:prstDash val="solid"/>
                  </a:ln>
                  <a:gradFill>
                    <a:gsLst>
                      <a:gs pos="0">
                        <a:schemeClr val="accent4">
                          <a:shade val="20000"/>
                          <a:satMod val="245000"/>
                        </a:schemeClr>
                      </a:gs>
                      <a:gs pos="43000">
                        <a:schemeClr val="accent4">
                          <a:satMod val="255000"/>
                        </a:schemeClr>
                      </a:gs>
                      <a:gs pos="48000">
                        <a:schemeClr val="accent4">
                          <a:shade val="85000"/>
                          <a:satMod val="255000"/>
                        </a:schemeClr>
                      </a:gs>
                      <a:gs pos="100000">
                        <a:schemeClr val="accent4">
                          <a:shade val="20000"/>
                          <a:satMod val="245000"/>
                        </a:schemeClr>
                      </a:gs>
                    </a:gsLst>
                    <a:lin ang="5400000"/>
                  </a:gradFill>
                  <a:effectLst>
                    <a:reflection blurRad="12700" stA="28000" endPos="45000" dist="1000" dir="5400000" sy="-100000" algn="bl" rotWithShape="0"/>
                  </a:effectLst>
                </a:rPr>
                <a:t>Saldo</a:t>
              </a:r>
              <a:endParaRPr lang="es-ES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endParaRPr>
            </a:p>
          </p:txBody>
        </p:sp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Se incluyen en esta definición gastos de:</a:t>
            </a:r>
          </a:p>
          <a:p>
            <a:endParaRPr lang="es-ES" dirty="0" smtClean="0"/>
          </a:p>
          <a:p>
            <a:r>
              <a:rPr lang="es-ES" sz="3600" dirty="0" smtClean="0"/>
              <a:t>Viáticos</a:t>
            </a:r>
          </a:p>
          <a:p>
            <a:r>
              <a:rPr lang="es-ES" sz="3600" dirty="0" smtClean="0"/>
              <a:t>Pasajes</a:t>
            </a:r>
          </a:p>
          <a:p>
            <a:r>
              <a:rPr lang="es-ES" sz="3600" dirty="0" smtClean="0"/>
              <a:t>Gastos de movilidad</a:t>
            </a:r>
          </a:p>
          <a:p>
            <a:r>
              <a:rPr lang="es-ES" sz="3600" dirty="0" smtClean="0"/>
              <a:t>Gastos eventuales</a:t>
            </a:r>
            <a:endParaRPr lang="es-ES" sz="36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14314" y="274638"/>
            <a:ext cx="8929718" cy="1143000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Compensación por Viajes </a:t>
            </a:r>
            <a:r>
              <a:rPr lang="es-ES" sz="2200" dirty="0" smtClean="0">
                <a:solidFill>
                  <a:schemeClr val="accent4">
                    <a:lumMod val="75000"/>
                  </a:schemeClr>
                </a:solidFill>
              </a:rPr>
              <a:t>(Res. 2759/19)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14282" y="1714488"/>
            <a:ext cx="8643998" cy="4311649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Asignación diaria fija.</a:t>
            </a:r>
          </a:p>
          <a:p>
            <a:r>
              <a:rPr lang="es-ES" dirty="0" smtClean="0"/>
              <a:t>Servicios a mas de 50km de asiento habitual (o que siendo menor deba pernoctar)</a:t>
            </a:r>
          </a:p>
          <a:p>
            <a:r>
              <a:rPr lang="es-ES" dirty="0" smtClean="0"/>
              <a:t>Se liquida día completo saliendo antes de las 12hs del día de salida y retornando posterior a las 12hs del día de regreso.</a:t>
            </a:r>
          </a:p>
          <a:p>
            <a:r>
              <a:rPr lang="es-ES" dirty="0" smtClean="0"/>
              <a:t>Se liquida 50% del viático cuando no se cumpla lo anterior.</a:t>
            </a:r>
          </a:p>
          <a:p>
            <a:r>
              <a:rPr lang="es-ES" dirty="0" smtClean="0"/>
              <a:t>Se liquida 50% cuando se parte y regresa el mismo día.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/>
          </a:bodyPr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Compensación por Viajes</a:t>
            </a:r>
            <a:b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s-ES" dirty="0" err="1" smtClean="0">
                <a:solidFill>
                  <a:schemeClr val="accent4">
                    <a:lumMod val="75000"/>
                  </a:schemeClr>
                </a:solidFill>
              </a:rPr>
              <a:t>Viaticos</a:t>
            </a: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805059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El viático incluye alojamiento, alimentación y transporte hacia terminales, por lo que no pueden ser rendidos este tipo de gastos.</a:t>
            </a:r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Si se facilitan estos corresponderá el siguiente porcentaje de viático: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Compensación por Viajes</a:t>
            </a:r>
            <a:b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Viáticos</a:t>
            </a:r>
            <a:endParaRPr lang="es-ES" dirty="0"/>
          </a:p>
        </p:txBody>
      </p:sp>
      <p:pic>
        <p:nvPicPr>
          <p:cNvPr id="6" name="5 Imagen" descr="hote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918339"/>
            <a:ext cx="1285884" cy="1160565"/>
          </a:xfrm>
          <a:prstGeom prst="rect">
            <a:avLst/>
          </a:prstGeom>
        </p:spPr>
      </p:pic>
      <p:pic>
        <p:nvPicPr>
          <p:cNvPr id="7" name="6 Imagen" descr="tax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43306" y="3000372"/>
            <a:ext cx="1214446" cy="994083"/>
          </a:xfrm>
          <a:prstGeom prst="rect">
            <a:avLst/>
          </a:prstGeom>
        </p:spPr>
      </p:pic>
      <p:pic>
        <p:nvPicPr>
          <p:cNvPr id="9" name="8 Imagen" descr="almuerz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000760" y="3000372"/>
            <a:ext cx="951493" cy="1000132"/>
          </a:xfrm>
          <a:prstGeom prst="rect">
            <a:avLst/>
          </a:prstGeom>
        </p:spPr>
      </p:pic>
      <p:pic>
        <p:nvPicPr>
          <p:cNvPr id="15" name="14 Imagen" descr="%viaticos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00298" y="5214950"/>
            <a:ext cx="6249273" cy="109552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329642" cy="4525963"/>
          </a:xfrm>
        </p:spPr>
        <p:txBody>
          <a:bodyPr/>
          <a:lstStyle/>
          <a:p>
            <a:endParaRPr lang="es-ES" dirty="0" smtClean="0"/>
          </a:p>
          <a:p>
            <a:r>
              <a:rPr lang="es-ES" dirty="0" smtClean="0"/>
              <a:t>Los pasajes aéreos deberá contratarse preferentemente con Aerolíneas Argentinas S.A. o Austral Líneas Aéreas Cielos del Sur S.A.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Compensación por Viajes</a:t>
            </a:r>
            <a:b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Pasajes</a:t>
            </a:r>
            <a:endParaRPr lang="es-ES" dirty="0"/>
          </a:p>
        </p:txBody>
      </p:sp>
      <p:pic>
        <p:nvPicPr>
          <p:cNvPr id="4" name="3 Imagen" descr="av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3500452"/>
            <a:ext cx="2286000" cy="2000250"/>
          </a:xfrm>
          <a:prstGeom prst="rect">
            <a:avLst/>
          </a:prstGeom>
        </p:spPr>
      </p:pic>
      <p:sp>
        <p:nvSpPr>
          <p:cNvPr id="5" name="4 Flecha derecha"/>
          <p:cNvSpPr/>
          <p:nvPr/>
        </p:nvSpPr>
        <p:spPr>
          <a:xfrm>
            <a:off x="3571868" y="4071956"/>
            <a:ext cx="157163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Flecha derecha"/>
          <p:cNvSpPr/>
          <p:nvPr/>
        </p:nvSpPr>
        <p:spPr>
          <a:xfrm>
            <a:off x="3571868" y="4786336"/>
            <a:ext cx="1571636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pic>
        <p:nvPicPr>
          <p:cNvPr id="7" name="6 Imagen" descr="austral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3357576"/>
            <a:ext cx="2006798" cy="1062039"/>
          </a:xfrm>
          <a:prstGeom prst="rect">
            <a:avLst/>
          </a:prstGeom>
        </p:spPr>
      </p:pic>
      <p:pic>
        <p:nvPicPr>
          <p:cNvPr id="8" name="7 Imagen" descr="aerolineas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4572022"/>
            <a:ext cx="1990716" cy="84489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9"/>
            <a:ext cx="3614734" cy="1376167"/>
          </a:xfrm>
        </p:spPr>
        <p:txBody>
          <a:bodyPr/>
          <a:lstStyle/>
          <a:p>
            <a:r>
              <a:rPr lang="es-ES" sz="2000" dirty="0" smtClean="0"/>
              <a:t>Deberá solicitarse </a:t>
            </a:r>
            <a:r>
              <a:rPr lang="es-ES" sz="2000" dirty="0" smtClean="0"/>
              <a:t>mediante Expediente Electrónico a SHYSA#FCEN</a:t>
            </a:r>
            <a:endParaRPr lang="es-ES" sz="2000" dirty="0" smtClean="0"/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400" dirty="0" smtClean="0">
                <a:solidFill>
                  <a:schemeClr val="accent4">
                    <a:lumMod val="75000"/>
                  </a:schemeClr>
                </a:solidFill>
              </a:rPr>
              <a:t>Solicitud de Compensación por Viajes</a:t>
            </a:r>
            <a:endParaRPr lang="es-ES" sz="3400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4" name="1 Marcador de contenido"/>
          <p:cNvSpPr txBox="1">
            <a:spLocks/>
          </p:cNvSpPr>
          <p:nvPr/>
        </p:nvSpPr>
        <p:spPr>
          <a:xfrm>
            <a:off x="428596" y="2910089"/>
            <a:ext cx="3614734" cy="1018977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Autorizado por máxima autoridad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del área solicitante.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E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1 Marcador de contenido"/>
          <p:cNvSpPr txBox="1">
            <a:spLocks/>
          </p:cNvSpPr>
          <p:nvPr/>
        </p:nvSpPr>
        <p:spPr>
          <a:xfrm>
            <a:off x="428596" y="4053097"/>
            <a:ext cx="3614734" cy="1304729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r>
              <a:rPr kumimoji="0" lang="es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Mencionar los antecedentes necesarios</a:t>
            </a:r>
            <a:r>
              <a:rPr kumimoji="0" lang="es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que justifiquen la finalidad del viaje</a:t>
            </a:r>
            <a:endParaRPr kumimoji="0" lang="es-ES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65760" marR="0" lvl="0" indent="-256032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tabLst/>
              <a:defRPr/>
            </a:pPr>
            <a:endParaRPr kumimoji="0" lang="es-ES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5 Imagen" descr="Solicitud de compensacion viaj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8" y="1214422"/>
            <a:ext cx="4143404" cy="544436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b="1" u="sng" dirty="0" smtClean="0"/>
              <a:t>Pasajes</a:t>
            </a:r>
            <a:r>
              <a:rPr lang="es-ES" dirty="0" smtClean="0"/>
              <a:t>: factura o ticket, o boleto o pasaje con importe y </a:t>
            </a:r>
            <a:r>
              <a:rPr lang="es-ES" dirty="0" err="1" smtClean="0"/>
              <a:t>Boarding</a:t>
            </a:r>
            <a:r>
              <a:rPr lang="es-ES" dirty="0" smtClean="0"/>
              <a:t> Pass.</a:t>
            </a:r>
          </a:p>
          <a:p>
            <a:pPr>
              <a:buNone/>
            </a:pPr>
            <a:endParaRPr lang="es-ES" sz="1050" dirty="0" smtClean="0"/>
          </a:p>
          <a:p>
            <a:r>
              <a:rPr lang="es-ES" b="1" u="sng" dirty="0" smtClean="0"/>
              <a:t>Viáticos</a:t>
            </a:r>
            <a:r>
              <a:rPr lang="es-ES" dirty="0" smtClean="0"/>
              <a:t>: Planilla de Viáticos (Anexo III) para viáticos individuales, y planilla de Viáticos para Contingentes, para viáticos grupales, (Anexo IV)</a:t>
            </a:r>
          </a:p>
          <a:p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300" dirty="0" smtClean="0">
                <a:solidFill>
                  <a:schemeClr val="accent4">
                    <a:lumMod val="75000"/>
                  </a:schemeClr>
                </a:solidFill>
              </a:rPr>
              <a:t>Rendición de Compensación por Viajes</a:t>
            </a:r>
            <a:endParaRPr lang="es-ES" sz="3300" dirty="0"/>
          </a:p>
        </p:txBody>
      </p:sp>
      <p:pic>
        <p:nvPicPr>
          <p:cNvPr id="4" name="3 Imagen" descr="Viaticos individual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8992" y="3857628"/>
            <a:ext cx="2143140" cy="2801425"/>
          </a:xfrm>
          <a:prstGeom prst="rect">
            <a:avLst/>
          </a:prstGeom>
        </p:spPr>
      </p:pic>
      <p:pic>
        <p:nvPicPr>
          <p:cNvPr id="5" name="4 Imagen" descr="Viaticos contigent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9322" y="3929066"/>
            <a:ext cx="2071702" cy="2755934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Gastos Eventuales: podrán rendirse con carácter excepcional. Corresponden a gastos cuyo origen se dé por razones estrictamente oficiales o por situaciones de emergencia.</a:t>
            </a:r>
          </a:p>
          <a:p>
            <a:endParaRPr lang="es-ES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300" dirty="0" smtClean="0">
                <a:solidFill>
                  <a:schemeClr val="accent4">
                    <a:lumMod val="75000"/>
                  </a:schemeClr>
                </a:solidFill>
              </a:rPr>
              <a:t>Rendición de Compensación por Viajes</a:t>
            </a:r>
            <a:endParaRPr lang="es-ES" sz="33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58204" cy="4525963"/>
          </a:xfrm>
        </p:spPr>
        <p:txBody>
          <a:bodyPr>
            <a:normAutofit/>
          </a:bodyPr>
          <a:lstStyle/>
          <a:p>
            <a:r>
              <a:rPr lang="es-ES" dirty="0" smtClean="0"/>
              <a:t>Gastos de Movilidad: cuando no se abone viáticos o pasajes.</a:t>
            </a:r>
          </a:p>
          <a:p>
            <a:pPr>
              <a:buNone/>
            </a:pPr>
            <a:endParaRPr lang="es-ES" sz="1600" dirty="0" smtClean="0"/>
          </a:p>
          <a:p>
            <a:pPr marL="900113" indent="-544513">
              <a:buFont typeface="+mj-lt"/>
              <a:buAutoNum type="arabicPeriod"/>
            </a:pPr>
            <a:r>
              <a:rPr lang="es-ES" dirty="0" smtClean="0"/>
              <a:t>	</a:t>
            </a:r>
            <a:r>
              <a:rPr lang="es-ES" i="1" dirty="0" smtClean="0"/>
              <a:t>Planilla de Movilidad</a:t>
            </a:r>
            <a:r>
              <a:rPr lang="es-ES" dirty="0" smtClean="0"/>
              <a:t>: </a:t>
            </a:r>
            <a:r>
              <a:rPr lang="es-ES" sz="2400" dirty="0" smtClean="0"/>
              <a:t>tren, colectivo, subte</a:t>
            </a:r>
          </a:p>
          <a:p>
            <a:pPr marL="900113" indent="-544513">
              <a:buFont typeface="+mj-lt"/>
              <a:buAutoNum type="arabicPeriod"/>
            </a:pPr>
            <a:r>
              <a:rPr lang="es-ES" dirty="0" smtClean="0"/>
              <a:t>	</a:t>
            </a:r>
            <a:r>
              <a:rPr lang="es-ES" i="1" dirty="0" smtClean="0"/>
              <a:t>Taxis</a:t>
            </a:r>
            <a:r>
              <a:rPr lang="es-ES" dirty="0" smtClean="0"/>
              <a:t>: </a:t>
            </a:r>
            <a:r>
              <a:rPr lang="es-ES" sz="2400" dirty="0" smtClean="0"/>
              <a:t>comprobante emitido por </a:t>
            </a:r>
            <a:r>
              <a:rPr lang="es-ES" sz="2400" dirty="0" err="1" smtClean="0"/>
              <a:t>ticketera</a:t>
            </a:r>
            <a:endParaRPr lang="es-ES" sz="2400" dirty="0" smtClean="0"/>
          </a:p>
          <a:p>
            <a:pPr marL="900113" indent="-544513">
              <a:buFont typeface="+mj-lt"/>
              <a:buAutoNum type="arabicPeriod"/>
            </a:pPr>
            <a:r>
              <a:rPr lang="es-ES" dirty="0" smtClean="0"/>
              <a:t>	</a:t>
            </a:r>
            <a:r>
              <a:rPr lang="es-ES" i="1" dirty="0" err="1" smtClean="0"/>
              <a:t>Remises</a:t>
            </a:r>
            <a:r>
              <a:rPr lang="es-ES" dirty="0" smtClean="0"/>
              <a:t>: </a:t>
            </a:r>
            <a:r>
              <a:rPr lang="es-ES" sz="2400" dirty="0" smtClean="0"/>
              <a:t>presentar Factura</a:t>
            </a:r>
          </a:p>
          <a:p>
            <a:pPr marL="900113" indent="-544513" algn="just">
              <a:buFont typeface="+mj-lt"/>
              <a:buAutoNum type="arabicPeriod"/>
            </a:pPr>
            <a:r>
              <a:rPr lang="es-ES" i="1" dirty="0" smtClean="0"/>
              <a:t>	Gastos de combustible</a:t>
            </a:r>
            <a:r>
              <a:rPr lang="es-ES" dirty="0" smtClean="0"/>
              <a:t>: </a:t>
            </a:r>
            <a:r>
              <a:rPr lang="es-ES" sz="2400" dirty="0" smtClean="0"/>
              <a:t>informar Nº patente, marca y modelo del vehículo. Presentar comprobante Estación de Servicio, se reconoce 1litro por cada 10km recorridos.</a:t>
            </a:r>
            <a:endParaRPr lang="es-ES" sz="2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1143000"/>
          </a:xfrm>
        </p:spPr>
        <p:txBody>
          <a:bodyPr>
            <a:normAutofit/>
          </a:bodyPr>
          <a:lstStyle/>
          <a:p>
            <a:r>
              <a:rPr lang="es-ES" sz="3300" dirty="0" smtClean="0">
                <a:solidFill>
                  <a:schemeClr val="accent4">
                    <a:lumMod val="75000"/>
                  </a:schemeClr>
                </a:solidFill>
              </a:rPr>
              <a:t>Rendición de Compensación por Viajes</a:t>
            </a:r>
            <a:endParaRPr lang="es-ES" sz="33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s-ES" dirty="0" smtClean="0"/>
              <a:t>Proceso Licitatorio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Pagos a Proveedor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Compensación por Viajes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Locación de Obras y Servicios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Pagos entre Áreas FCEN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Pago Fotocopias (La Copia)</a:t>
            </a:r>
          </a:p>
          <a:p>
            <a:pPr>
              <a:buFont typeface="Arial" charset="0"/>
              <a:buChar char="•"/>
            </a:pPr>
            <a:r>
              <a:rPr lang="es-ES" dirty="0" smtClean="0"/>
              <a:t>Fondos Rotatorios</a:t>
            </a:r>
          </a:p>
          <a:p>
            <a:pPr>
              <a:buFont typeface="Arial" charset="0"/>
              <a:buChar char="•"/>
            </a:pPr>
            <a:endParaRPr lang="es-E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Distintos procesos para tramitar fondos</a:t>
            </a: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Tm="1000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Cuadro Viaticos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28662" y="1285860"/>
            <a:ext cx="7286676" cy="5253186"/>
          </a:xfr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solidFill>
                  <a:schemeClr val="accent4">
                    <a:lumMod val="75000"/>
                  </a:schemeClr>
                </a:solidFill>
              </a:rPr>
              <a:t>Resumen Viáticos</a:t>
            </a:r>
            <a:endParaRPr lang="es-ES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Se tramitarán por este circuito los gastos:</a:t>
            </a:r>
          </a:p>
          <a:p>
            <a:pPr>
              <a:buNone/>
            </a:pPr>
            <a:endParaRPr lang="es-ES" dirty="0" smtClean="0"/>
          </a:p>
          <a:p>
            <a:r>
              <a:rPr lang="es-ES" u="sng" dirty="0" smtClean="0"/>
              <a:t>Menores</a:t>
            </a:r>
            <a:r>
              <a:rPr lang="es-ES" dirty="0" smtClean="0"/>
              <a:t>: </a:t>
            </a:r>
            <a:r>
              <a:rPr lang="es-ES" sz="2000" dirty="0" smtClean="0"/>
              <a:t>gastos no periódicos de bajo importe.</a:t>
            </a:r>
          </a:p>
          <a:p>
            <a:endParaRPr lang="es-ES" sz="2400" dirty="0" smtClean="0"/>
          </a:p>
          <a:p>
            <a:r>
              <a:rPr lang="es-ES" u="sng" dirty="0" smtClean="0"/>
              <a:t>Urgentes e imprevisibles</a:t>
            </a:r>
            <a:r>
              <a:rPr lang="es-ES" dirty="0" smtClean="0"/>
              <a:t>: </a:t>
            </a:r>
            <a:r>
              <a:rPr lang="es-ES" sz="2000" dirty="0" smtClean="0"/>
              <a:t>deberán ser justificados por quien solicita los fondos.</a:t>
            </a:r>
          </a:p>
          <a:p>
            <a:endParaRPr lang="es-ES" sz="2000" dirty="0" smtClean="0"/>
          </a:p>
          <a:p>
            <a:r>
              <a:rPr lang="es-ES" sz="2500" dirty="0" smtClean="0"/>
              <a:t>Se trata de una excepción al proceso licitatorio.</a:t>
            </a:r>
            <a:endParaRPr lang="es-ES" sz="25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Fondos Rotatorios </a:t>
            </a:r>
            <a:r>
              <a:rPr lang="es-ES" sz="2200" dirty="0" smtClean="0"/>
              <a:t>(Res. D 2659/19)</a:t>
            </a:r>
            <a:endParaRPr lang="es-ES" sz="2200" dirty="0"/>
          </a:p>
        </p:txBody>
      </p:sp>
      <p:sp>
        <p:nvSpPr>
          <p:cNvPr id="4" name="3 CuadroTexto"/>
          <p:cNvSpPr txBox="1"/>
          <p:nvPr/>
        </p:nvSpPr>
        <p:spPr>
          <a:xfrm>
            <a:off x="5715008" y="6357958"/>
            <a:ext cx="307183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 smtClean="0"/>
              <a:t>Según Resolución D Nº2659/19</a:t>
            </a:r>
            <a:endParaRPr lang="es-ES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285720" y="1916832"/>
            <a:ext cx="3643338" cy="2512300"/>
          </a:xfrm>
        </p:spPr>
        <p:txBody>
          <a:bodyPr>
            <a:normAutofit fontScale="77500" lnSpcReduction="20000"/>
          </a:bodyPr>
          <a:lstStyle/>
          <a:p>
            <a:r>
              <a:rPr lang="es-ES" sz="2200" dirty="0" smtClean="0"/>
              <a:t>Como primer paso deberá solicitarse la emisión de una TARJETA RECARGABLE, mediante Anexo III</a:t>
            </a:r>
            <a:r>
              <a:rPr lang="es-ES" sz="2200" dirty="0" smtClean="0"/>
              <a:t>.</a:t>
            </a:r>
          </a:p>
          <a:p>
            <a:r>
              <a:rPr lang="es-AR" sz="2100" dirty="0" smtClean="0"/>
              <a:t>Mencionar el EX-2022-00049960- </a:t>
            </a:r>
            <a:r>
              <a:rPr lang="es-AR" sz="2100" dirty="0"/>
              <a:t>-</a:t>
            </a:r>
            <a:r>
              <a:rPr lang="es-AR" sz="2100" dirty="0" smtClean="0"/>
              <a:t>UBA-DMESA#FCEN y enviar por mail a </a:t>
            </a:r>
            <a:r>
              <a:rPr lang="es-AR" sz="2100" dirty="0" smtClean="0">
                <a:hlinkClick r:id="rId2"/>
              </a:rPr>
              <a:t>Teso@de.fcen.uba.ar</a:t>
            </a:r>
            <a:r>
              <a:rPr lang="es-AR" sz="2100" dirty="0" smtClean="0"/>
              <a:t> con copia a Hacienda@de.fcen.uba.ar</a:t>
            </a:r>
            <a:endParaRPr lang="es-ES" sz="21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Solicitud de Asignación de FR</a:t>
            </a:r>
            <a:endParaRPr lang="es-ES" dirty="0"/>
          </a:p>
        </p:txBody>
      </p:sp>
      <p:pic>
        <p:nvPicPr>
          <p:cNvPr id="4" name="3 Imagen" descr="Anexo III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4956" y="1285860"/>
            <a:ext cx="4784762" cy="5072098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500033" y="1192226"/>
            <a:ext cx="4102651" cy="2884846"/>
          </a:xfrm>
        </p:spPr>
        <p:txBody>
          <a:bodyPr>
            <a:noAutofit/>
          </a:bodyPr>
          <a:lstStyle/>
          <a:p>
            <a:r>
              <a:rPr lang="es-ES" sz="1400" dirty="0"/>
              <a:t>El </a:t>
            </a:r>
            <a:r>
              <a:rPr lang="es-ES" sz="1400" dirty="0" err="1" smtClean="0"/>
              <a:t>Area</a:t>
            </a:r>
            <a:r>
              <a:rPr lang="es-ES" sz="1400" dirty="0" smtClean="0"/>
              <a:t> solicitante </a:t>
            </a:r>
            <a:r>
              <a:rPr lang="es-ES" sz="1400" dirty="0"/>
              <a:t>gestiona </a:t>
            </a:r>
            <a:r>
              <a:rPr lang="es-ES" sz="1400" dirty="0" smtClean="0"/>
              <a:t>la apertura </a:t>
            </a:r>
            <a:r>
              <a:rPr lang="es-ES" sz="1400" dirty="0"/>
              <a:t>de un nuevo Expediente </a:t>
            </a:r>
            <a:r>
              <a:rPr lang="es-ES" sz="1400" dirty="0" smtClean="0"/>
              <a:t>Electrónico desde </a:t>
            </a:r>
            <a:r>
              <a:rPr lang="es-ES" sz="1400" dirty="0"/>
              <a:t>el módulo EE "Crear Nueva Solicitud" (Instructivos GDE</a:t>
            </a:r>
            <a:r>
              <a:rPr lang="es-ES" sz="1400" dirty="0" smtClean="0"/>
              <a:t>) En </a:t>
            </a:r>
            <a:r>
              <a:rPr lang="es-ES" sz="1400" dirty="0"/>
              <a:t>caso de no contar aún con usuario GDE se </a:t>
            </a:r>
            <a:r>
              <a:rPr lang="es-ES" sz="1400" dirty="0" smtClean="0"/>
              <a:t>envía </a:t>
            </a:r>
            <a:r>
              <a:rPr lang="es-ES" sz="1400" dirty="0"/>
              <a:t>un </a:t>
            </a:r>
            <a:r>
              <a:rPr lang="es-ES" sz="1400" dirty="0" smtClean="0"/>
              <a:t>correo electrónico </a:t>
            </a:r>
            <a:r>
              <a:rPr lang="es-ES" sz="1400" dirty="0"/>
              <a:t>a Mesa de </a:t>
            </a:r>
            <a:r>
              <a:rPr lang="es-ES" sz="1400" dirty="0" smtClean="0"/>
              <a:t>Entradas (</a:t>
            </a:r>
            <a:r>
              <a:rPr lang="es-ES" sz="1400" dirty="0" smtClean="0">
                <a:hlinkClick r:id="rId2"/>
              </a:rPr>
              <a:t>mesaentrada@de.fcen.uba.ar</a:t>
            </a:r>
            <a:r>
              <a:rPr lang="es-ES" sz="1400" dirty="0" smtClean="0"/>
              <a:t>) solicitando </a:t>
            </a:r>
            <a:r>
              <a:rPr lang="es-ES" sz="1400" dirty="0"/>
              <a:t>la apertura de un expediente electrónico (EE) </a:t>
            </a:r>
            <a:r>
              <a:rPr lang="es-ES" sz="1400" dirty="0" smtClean="0"/>
              <a:t>para la </a:t>
            </a:r>
            <a:r>
              <a:rPr lang="es-ES" sz="1400" dirty="0"/>
              <a:t>asignación de un Fondo Rotatorio</a:t>
            </a:r>
            <a:endParaRPr lang="es-ES" sz="1400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Solicitud de Asignación de FR</a:t>
            </a:r>
            <a:endParaRPr lang="es-ES" dirty="0"/>
          </a:p>
        </p:txBody>
      </p:sp>
      <p:pic>
        <p:nvPicPr>
          <p:cNvPr id="4" name="3 Imagen" descr="Anexo IV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2685" y="1285860"/>
            <a:ext cx="4541347" cy="5286412"/>
          </a:xfrm>
          <a:prstGeom prst="rect">
            <a:avLst/>
          </a:prstGeom>
        </p:spPr>
      </p:pic>
      <p:sp>
        <p:nvSpPr>
          <p:cNvPr id="6" name="1 Marcador de contenido"/>
          <p:cNvSpPr txBox="1">
            <a:spLocks/>
          </p:cNvSpPr>
          <p:nvPr/>
        </p:nvSpPr>
        <p:spPr>
          <a:xfrm>
            <a:off x="484177" y="3717032"/>
            <a:ext cx="4000528" cy="1728192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365760" lvl="0" indent="-256032">
              <a:spcBef>
                <a:spcPts val="400"/>
              </a:spcBef>
              <a:buClr>
                <a:schemeClr val="accent1"/>
              </a:buClr>
              <a:buSzPct val="68000"/>
              <a:buFont typeface="Wingdings 3"/>
              <a:buChar char=""/>
              <a:defRPr/>
            </a:pPr>
            <a:r>
              <a:rPr lang="es-ES" sz="1400" dirty="0" smtClean="0"/>
              <a:t>Incorpora </a:t>
            </a:r>
            <a:r>
              <a:rPr lang="es-ES" sz="1400" dirty="0"/>
              <a:t>un GEDO: COPDI con el </a:t>
            </a:r>
            <a:r>
              <a:rPr lang="es-ES" sz="1400" dirty="0" smtClean="0"/>
              <a:t>formulario“ Solicitud </a:t>
            </a:r>
            <a:r>
              <a:rPr lang="es-ES" sz="1400" dirty="0"/>
              <a:t>de Asignación de Fondo Rotatorio</a:t>
            </a:r>
            <a:r>
              <a:rPr lang="es-ES" sz="1400" dirty="0" smtClean="0"/>
              <a:t>". En </a:t>
            </a:r>
            <a:r>
              <a:rPr lang="es-ES" sz="1400" dirty="0"/>
              <a:t>referencia se completa "Solicitud de Asignación de </a:t>
            </a:r>
            <a:r>
              <a:rPr lang="es-ES" sz="1400" dirty="0" smtClean="0"/>
              <a:t>Fondo Rotatorio </a:t>
            </a:r>
            <a:r>
              <a:rPr lang="es-ES" sz="1400" dirty="0"/>
              <a:t>- (</a:t>
            </a:r>
            <a:r>
              <a:rPr lang="es-ES" sz="1400" dirty="0" err="1"/>
              <a:t>Dpto</a:t>
            </a:r>
            <a:r>
              <a:rPr lang="es-ES" sz="1400" dirty="0"/>
              <a:t> / Secretaría </a:t>
            </a:r>
            <a:r>
              <a:rPr lang="es-ES" sz="1400" dirty="0" smtClean="0"/>
              <a:t>correspondiente)</a:t>
            </a:r>
            <a:endParaRPr kumimoji="0" lang="es-E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899592" y="5470011"/>
            <a:ext cx="345638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dirty="0" smtClean="0"/>
              <a:t>Envía el EE al </a:t>
            </a:r>
            <a:r>
              <a:rPr lang="es-ES" sz="1400" dirty="0"/>
              <a:t>buzón grupal </a:t>
            </a:r>
            <a:r>
              <a:rPr lang="es-ES" sz="1400" dirty="0" smtClean="0"/>
              <a:t>SHYSA#FCEN - PV</a:t>
            </a:r>
            <a:endParaRPr lang="es-AR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/>
          <a:lstStyle/>
          <a:p>
            <a:r>
              <a:rPr lang="es-ES" dirty="0" smtClean="0"/>
              <a:t>Monto máximo de compra </a:t>
            </a:r>
            <a:r>
              <a:rPr lang="es-ES" dirty="0" smtClean="0"/>
              <a:t>$250.000</a:t>
            </a:r>
            <a:r>
              <a:rPr lang="es-ES" dirty="0" smtClean="0"/>
              <a:t>.-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Gastos mayores a $</a:t>
            </a:r>
            <a:r>
              <a:rPr lang="es-ES" dirty="0" smtClean="0"/>
              <a:t>30.000</a:t>
            </a:r>
            <a:r>
              <a:rPr lang="es-ES" dirty="0" smtClean="0"/>
              <a:t>.- deben presentar 3 presupuestos y cuadro comparativo.</a:t>
            </a:r>
          </a:p>
          <a:p>
            <a:endParaRPr lang="es-ES" dirty="0" smtClean="0"/>
          </a:p>
          <a:p>
            <a:endParaRPr lang="es-ES" dirty="0" smtClean="0"/>
          </a:p>
          <a:p>
            <a:r>
              <a:rPr lang="es-ES" dirty="0" smtClean="0"/>
              <a:t>Pagos en efectivo hasta $3.000.-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Reglamentaciones Generales - FR</a:t>
            </a:r>
            <a:endParaRPr lang="es-ES" dirty="0"/>
          </a:p>
        </p:txBody>
      </p:sp>
      <p:pic>
        <p:nvPicPr>
          <p:cNvPr id="1027" name="Picture 3" descr="C:\Users\FCEyN\AppData\Local\Microsoft\Windows\Temporary Internet Files\Content.IE5\AUCSU6A1\dinero_2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86578" y="4572008"/>
            <a:ext cx="1597810" cy="1309680"/>
          </a:xfrm>
          <a:prstGeom prst="rect">
            <a:avLst/>
          </a:prstGeom>
          <a:noFill/>
        </p:spPr>
      </p:pic>
      <p:pic>
        <p:nvPicPr>
          <p:cNvPr id="1029" name="Picture 5" descr="C:\Users\FCEyN\AppData\Local\Microsoft\Windows\Temporary Internet Files\Content.IE5\T0RRRF68\Emoji_u1f6cd.svg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20" y="1285860"/>
            <a:ext cx="1357298" cy="135729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Tramitar PIN para retirar efectivo </a:t>
            </a:r>
          </a:p>
          <a:p>
            <a:pPr>
              <a:buNone/>
            </a:pPr>
            <a:r>
              <a:rPr lang="es-ES" sz="1800" dirty="0" smtClean="0"/>
              <a:t>     </a:t>
            </a:r>
            <a:r>
              <a:rPr lang="es-ES" dirty="0" smtClean="0"/>
              <a:t>por cajero </a:t>
            </a:r>
            <a:r>
              <a:rPr lang="es-ES" dirty="0" smtClean="0"/>
              <a:t>automático</a:t>
            </a:r>
            <a:endParaRPr lang="es-ES" sz="1800" dirty="0" smtClean="0"/>
          </a:p>
          <a:p>
            <a:endParaRPr lang="es-ES" sz="1800" dirty="0" smtClean="0"/>
          </a:p>
          <a:p>
            <a:endParaRPr lang="es-ES" sz="1800" dirty="0" smtClean="0"/>
          </a:p>
          <a:p>
            <a:endParaRPr lang="es-ES" sz="1800" dirty="0" smtClean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dirty="0" smtClean="0"/>
              <a:t>Tarjetas Recargables</a:t>
            </a:r>
            <a:endParaRPr lang="es-ES" dirty="0"/>
          </a:p>
        </p:txBody>
      </p:sp>
      <p:pic>
        <p:nvPicPr>
          <p:cNvPr id="4" name="3 Imagen" descr="Tarjeta Efectiv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34" y="2500306"/>
            <a:ext cx="8215367" cy="1071570"/>
          </a:xfrm>
          <a:prstGeom prst="rect">
            <a:avLst/>
          </a:prstGeom>
        </p:spPr>
      </p:pic>
      <p:pic>
        <p:nvPicPr>
          <p:cNvPr id="2050" name="Picture 2" descr="C:\Users\FCEyN\AppData\Local\Microsoft\Windows\Temporary Internet Files\Content.IE5\AUCSU6A1\atm-146307_64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214422"/>
            <a:ext cx="702463" cy="1404926"/>
          </a:xfrm>
          <a:prstGeom prst="rect">
            <a:avLst/>
          </a:prstGeom>
          <a:noFill/>
        </p:spPr>
      </p:pic>
      <p:pic>
        <p:nvPicPr>
          <p:cNvPr id="2055" name="Picture 7" descr="C:\Users\FCEyN\AppData\Local\Microsoft\Windows\Temporary Internet Files\Content.IE5\AUCSU6A1\visaelectron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500826" y="4643446"/>
            <a:ext cx="1656675" cy="1262059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ES" dirty="0" smtClean="0"/>
              <a:t>Gastos Comprendidos:</a:t>
            </a:r>
          </a:p>
          <a:p>
            <a:pPr>
              <a:buNone/>
            </a:pPr>
            <a:endParaRPr lang="es-ES" dirty="0" smtClean="0"/>
          </a:p>
          <a:p>
            <a:r>
              <a:rPr lang="es-ES" dirty="0" smtClean="0"/>
              <a:t>Bienes de Consumo</a:t>
            </a:r>
          </a:p>
          <a:p>
            <a:r>
              <a:rPr lang="es-ES" dirty="0" smtClean="0"/>
              <a:t>Servicios no personales</a:t>
            </a:r>
          </a:p>
          <a:p>
            <a:pPr>
              <a:buNone/>
            </a:pPr>
            <a:r>
              <a:rPr lang="es-ES" sz="1800" dirty="0" smtClean="0"/>
              <a:t>    (Excepto: servicios/abonos periódicos)</a:t>
            </a:r>
          </a:p>
          <a:p>
            <a:r>
              <a:rPr lang="es-ES" dirty="0" smtClean="0"/>
              <a:t>Bienes de Uso</a:t>
            </a:r>
          </a:p>
          <a:p>
            <a:pPr>
              <a:buNone/>
            </a:pPr>
            <a:r>
              <a:rPr lang="es-ES" sz="1800" dirty="0" smtClean="0"/>
              <a:t>    (Excepto: bienes preexistentes, construcciones, maquinaria de     producción, transporte, </a:t>
            </a:r>
            <a:r>
              <a:rPr lang="es-ES" sz="1800" dirty="0" err="1" smtClean="0"/>
              <a:t>etc</a:t>
            </a:r>
            <a:r>
              <a:rPr lang="es-ES" sz="1800" dirty="0" smtClean="0"/>
              <a:t>)</a:t>
            </a:r>
          </a:p>
          <a:p>
            <a:endParaRPr lang="es-ES" dirty="0" smtClean="0"/>
          </a:p>
          <a:p>
            <a:pPr>
              <a:buNone/>
            </a:pP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Rendición de Fondo Rotatorio</a:t>
            </a:r>
            <a:endParaRPr lang="es-E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539959"/>
          </a:xfrm>
        </p:spPr>
        <p:txBody>
          <a:bodyPr/>
          <a:lstStyle/>
          <a:p>
            <a:pPr>
              <a:buNone/>
            </a:pPr>
            <a:r>
              <a:rPr lang="es-ES" dirty="0" smtClean="0"/>
              <a:t>Gastos Prohibidos:</a:t>
            </a:r>
          </a:p>
          <a:p>
            <a:endParaRPr lang="es-ES" dirty="0" smtClean="0"/>
          </a:p>
          <a:p>
            <a:r>
              <a:rPr lang="es-ES" dirty="0" smtClean="0"/>
              <a:t>No se contemplarán gastos cuya finalidad no esté directamente vinculada con la tarea de la FCEN.</a:t>
            </a:r>
          </a:p>
          <a:p>
            <a:pPr>
              <a:buNone/>
            </a:pPr>
            <a:r>
              <a:rPr lang="es-ES" dirty="0" smtClean="0"/>
              <a:t>  Por ejemplo: Bebidas alcohólicas, cigarrillos, propinas, recarga de celulares; </a:t>
            </a:r>
            <a:r>
              <a:rPr lang="es-ES" dirty="0" smtClean="0"/>
              <a:t>ágapes y festejos de carácter no Institucional, </a:t>
            </a:r>
            <a:r>
              <a:rPr lang="es-ES" dirty="0" smtClean="0"/>
              <a:t>consumos o traslados de carácter personal.</a:t>
            </a:r>
            <a:endParaRPr lang="es-ES" dirty="0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Rendición de Fondo Rotatorio</a:t>
            </a:r>
            <a:endParaRPr lang="es-ES" dirty="0"/>
          </a:p>
        </p:txBody>
      </p:sp>
      <p:pic>
        <p:nvPicPr>
          <p:cNvPr id="1031" name="Picture 7" descr="C:\Users\FCEyN\AppData\Local\Microsoft\Windows\Temporary Internet Files\Content.IE5\AUCSU6A1\1024px-No_sign.svg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7143768" y="5286388"/>
            <a:ext cx="1000108" cy="100010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980</TotalTime>
  <Words>769</Words>
  <Application>Microsoft Office PowerPoint</Application>
  <PresentationFormat>Presentación en pantalla (4:3)</PresentationFormat>
  <Paragraphs>106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6" baseType="lpstr">
      <vt:lpstr>Arial</vt:lpstr>
      <vt:lpstr>Lucida Sans Unicode</vt:lpstr>
      <vt:lpstr>Verdana</vt:lpstr>
      <vt:lpstr>Wingdings 2</vt:lpstr>
      <vt:lpstr>Wingdings 3</vt:lpstr>
      <vt:lpstr>Concurrencia</vt:lpstr>
      <vt:lpstr>Procesos para tramitar fondos</vt:lpstr>
      <vt:lpstr>Distintos procesos para tramitar fondos</vt:lpstr>
      <vt:lpstr>Fondos Rotatorios (Res. D 2659/19)</vt:lpstr>
      <vt:lpstr>Solicitud de Asignación de FR</vt:lpstr>
      <vt:lpstr>Solicitud de Asignación de FR</vt:lpstr>
      <vt:lpstr>Reglamentaciones Generales - FR</vt:lpstr>
      <vt:lpstr>Tarjetas Recargables</vt:lpstr>
      <vt:lpstr>Rendición de Fondo Rotatorio</vt:lpstr>
      <vt:lpstr>Rendición de Fondo Rotatorio</vt:lpstr>
      <vt:lpstr>Rendición de Fondo Rotatorio</vt:lpstr>
      <vt:lpstr>Última Rendición de Fondo Rotatorio</vt:lpstr>
      <vt:lpstr>Compensación por Viajes (Res. 2759/19)</vt:lpstr>
      <vt:lpstr>Compensación por Viajes Viaticos</vt:lpstr>
      <vt:lpstr>Compensación por Viajes Viáticos</vt:lpstr>
      <vt:lpstr>Compensación por Viajes Pasajes</vt:lpstr>
      <vt:lpstr>Solicitud de Compensación por Viajes</vt:lpstr>
      <vt:lpstr>Rendición de Compensación por Viajes</vt:lpstr>
      <vt:lpstr>Rendición de Compensación por Viajes</vt:lpstr>
      <vt:lpstr>Rendición de Compensación por Viajes</vt:lpstr>
      <vt:lpstr>Resumen Viáticos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Distintos procesos para tramitar fondos</dc:title>
  <dc:creator>FCEyN</dc:creator>
  <cp:lastModifiedBy>FCEyN</cp:lastModifiedBy>
  <cp:revision>82</cp:revision>
  <dcterms:created xsi:type="dcterms:W3CDTF">2019-12-26T12:00:04Z</dcterms:created>
  <dcterms:modified xsi:type="dcterms:W3CDTF">2022-09-16T16:32:45Z</dcterms:modified>
</cp:coreProperties>
</file>